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Begeleidingsplannen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Opstartles</a:t>
            </a:r>
            <a:r>
              <a:rPr lang="nl-NL" dirty="0" smtClean="0"/>
              <a:t>, les 1 |</a:t>
            </a:r>
          </a:p>
          <a:p>
            <a:r>
              <a:rPr lang="nl-NL" dirty="0" smtClean="0"/>
              <a:t>2</a:t>
            </a:r>
            <a:r>
              <a:rPr lang="nl-NL" baseline="30000" dirty="0" smtClean="0"/>
              <a:t>e</a:t>
            </a:r>
            <a:r>
              <a:rPr lang="nl-NL" dirty="0" smtClean="0"/>
              <a:t> </a:t>
            </a:r>
            <a:r>
              <a:rPr lang="nl-NL" dirty="0" err="1" smtClean="0"/>
              <a:t>jaars</a:t>
            </a:r>
            <a:r>
              <a:rPr lang="nl-NL" dirty="0" smtClean="0"/>
              <a:t> 2018-2019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546" y="0"/>
            <a:ext cx="2841454" cy="40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/>
          <a:lstStyle/>
          <a:p>
            <a:r>
              <a:rPr lang="nl-NL" dirty="0" smtClean="0"/>
              <a:t>Fase 4 Plannen maken en uitvoeren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58537"/>
            <a:ext cx="8596668" cy="3880773"/>
          </a:xfrm>
        </p:spPr>
        <p:txBody>
          <a:bodyPr/>
          <a:lstStyle/>
          <a:p>
            <a:r>
              <a:rPr lang="nl-NL" dirty="0" smtClean="0"/>
              <a:t>Het doel is duidelijk en iedereen staat er achter</a:t>
            </a:r>
          </a:p>
          <a:p>
            <a:r>
              <a:rPr lang="nl-NL" dirty="0" smtClean="0"/>
              <a:t>Nu komt het ‘plan van aanpak’</a:t>
            </a:r>
          </a:p>
          <a:p>
            <a:pPr>
              <a:buFontTx/>
              <a:buChar char="-"/>
            </a:pPr>
            <a:r>
              <a:rPr lang="nl-NL" dirty="0" smtClean="0"/>
              <a:t>Wie zijn er betrokken</a:t>
            </a:r>
          </a:p>
          <a:p>
            <a:pPr>
              <a:buFontTx/>
              <a:buChar char="-"/>
            </a:pPr>
            <a:r>
              <a:rPr lang="nl-NL" dirty="0" smtClean="0"/>
              <a:t>Wat wil je bereiken</a:t>
            </a:r>
          </a:p>
          <a:p>
            <a:pPr>
              <a:buFontTx/>
              <a:buChar char="-"/>
            </a:pPr>
            <a:r>
              <a:rPr lang="nl-NL" dirty="0" smtClean="0"/>
              <a:t>Waar en wanneer voer je het plan uit</a:t>
            </a:r>
          </a:p>
          <a:p>
            <a:pPr>
              <a:buFontTx/>
              <a:buChar char="-"/>
            </a:pPr>
            <a:r>
              <a:rPr lang="nl-NL" dirty="0" smtClean="0"/>
              <a:t>Welke middelen en begeleiding gebruik je hiervoor</a:t>
            </a:r>
          </a:p>
          <a:p>
            <a:r>
              <a:rPr lang="nl-NL" dirty="0" smtClean="0"/>
              <a:t>Je start de uitvoering</a:t>
            </a:r>
          </a:p>
          <a:p>
            <a:r>
              <a:rPr lang="nl-NL" dirty="0" smtClean="0"/>
              <a:t>Activiteiten en begeleiding zijn </a:t>
            </a:r>
            <a:r>
              <a:rPr lang="nl-NL" u="sng" dirty="0" smtClean="0"/>
              <a:t>middelen</a:t>
            </a:r>
            <a:r>
              <a:rPr lang="nl-NL" dirty="0" smtClean="0"/>
              <a:t> die je inzet om het doel te bereiken</a:t>
            </a:r>
          </a:p>
          <a:p>
            <a:pPr>
              <a:buFontTx/>
              <a:buChar char="-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338" y="1358537"/>
            <a:ext cx="4135327" cy="27170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42" y="4626671"/>
            <a:ext cx="3993226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Fase 5 Uitvoering evalueren &amp; </a:t>
            </a:r>
            <a:br>
              <a:rPr lang="nl-NL" dirty="0" smtClean="0"/>
            </a:br>
            <a:r>
              <a:rPr lang="nl-NL" dirty="0" smtClean="0"/>
              <a:t>doelen bijstellen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nl-NL" dirty="0" smtClean="0"/>
              <a:t>Terugkijken; is het doel bereikt?</a:t>
            </a:r>
          </a:p>
          <a:p>
            <a:r>
              <a:rPr lang="nl-NL" dirty="0" smtClean="0"/>
              <a:t>Doel bijstellen?</a:t>
            </a:r>
          </a:p>
          <a:p>
            <a:r>
              <a:rPr lang="nl-NL" dirty="0" smtClean="0"/>
              <a:t>Eventueel extra tijd erbij om het doel toch nog te behalen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837" y="0"/>
            <a:ext cx="3205163" cy="32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err="1" smtClean="0"/>
              <a:t>Angerenstein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/>
          <a:lstStyle/>
          <a:p>
            <a:r>
              <a:rPr lang="nl-NL" dirty="0" smtClean="0"/>
              <a:t>Ga naar van welzijn.angerenstein.nl</a:t>
            </a:r>
          </a:p>
          <a:p>
            <a:r>
              <a:rPr lang="nl-NL" dirty="0" smtClean="0"/>
              <a:t>Ga naar Maatschappelijke Zorg</a:t>
            </a:r>
          </a:p>
          <a:p>
            <a:r>
              <a:rPr lang="nl-NL" dirty="0" smtClean="0"/>
              <a:t>Ga dan naar Methodiek en begeleiden</a:t>
            </a:r>
          </a:p>
          <a:p>
            <a:r>
              <a:rPr lang="nl-NL" dirty="0" smtClean="0"/>
              <a:t>Naar VW thema 1</a:t>
            </a:r>
          </a:p>
          <a:p>
            <a:r>
              <a:rPr lang="nl-NL" dirty="0" smtClean="0"/>
              <a:t>Maak opdracht 2, 5 en 7 individueel, samen overleggen is prima</a:t>
            </a:r>
          </a:p>
          <a:p>
            <a:r>
              <a:rPr lang="nl-NL" dirty="0" smtClean="0"/>
              <a:t>Sla je opdrachten goed op in je pc, is aan het eind LP 5 je bewijs van inzet en voorwaarde om de toets te kunnen halen.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354" y="1"/>
            <a:ext cx="2950646" cy="420624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5442721"/>
            <a:ext cx="39052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6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/>
          <a:lstStyle/>
          <a:p>
            <a:r>
              <a:rPr lang="nl-NL" dirty="0" smtClean="0"/>
              <a:t>Methodisch handelen in welzijnssector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5447211"/>
          </a:xfrm>
        </p:spPr>
        <p:txBody>
          <a:bodyPr>
            <a:normAutofit/>
          </a:bodyPr>
          <a:lstStyle/>
          <a:p>
            <a:r>
              <a:rPr lang="nl-NL" dirty="0" smtClean="0"/>
              <a:t>Methodisch werken = planmatig werken </a:t>
            </a:r>
          </a:p>
          <a:p>
            <a:r>
              <a:rPr lang="nl-NL" dirty="0" smtClean="0"/>
              <a:t>Met een planmatige aanpak werk je toe naar het beoogde resultaat</a:t>
            </a:r>
          </a:p>
          <a:p>
            <a:r>
              <a:rPr lang="nl-NL" dirty="0" smtClean="0"/>
              <a:t>Je wilt je doel bereiken</a:t>
            </a:r>
          </a:p>
          <a:p>
            <a:r>
              <a:rPr lang="nl-NL" dirty="0" smtClean="0"/>
              <a:t>Je bent je bewust van wat je doet en hoe je dat doet (bewust bekwaam)</a:t>
            </a:r>
          </a:p>
          <a:p>
            <a:r>
              <a:rPr lang="nl-NL" dirty="0" smtClean="0"/>
              <a:t>Je werkt volgens een methodische cyclus (cyclisch proces)</a:t>
            </a:r>
          </a:p>
          <a:p>
            <a:pPr>
              <a:buFontTx/>
              <a:buChar char="-"/>
            </a:pPr>
            <a:r>
              <a:rPr lang="nl-NL" dirty="0" smtClean="0"/>
              <a:t>Je verzamelt informatie en formuleert vraagstelling</a:t>
            </a:r>
          </a:p>
          <a:p>
            <a:pPr>
              <a:buFontTx/>
              <a:buChar char="-"/>
            </a:pPr>
            <a:r>
              <a:rPr lang="nl-NL" dirty="0" smtClean="0"/>
              <a:t>Je verzamelt met betrokkenen doelen/plannen om je doel te bereiken</a:t>
            </a:r>
          </a:p>
          <a:p>
            <a:pPr>
              <a:buFontTx/>
              <a:buChar char="-"/>
            </a:pPr>
            <a:r>
              <a:rPr lang="nl-NL" dirty="0" smtClean="0"/>
              <a:t>Je kiest de middelen uit die je nodig hebt</a:t>
            </a:r>
          </a:p>
          <a:p>
            <a:pPr>
              <a:buFontTx/>
              <a:buChar char="-"/>
            </a:pPr>
            <a:r>
              <a:rPr lang="nl-NL" dirty="0" smtClean="0"/>
              <a:t>Je planuitvoering kan beginnen</a:t>
            </a:r>
          </a:p>
          <a:p>
            <a:pPr>
              <a:buFontTx/>
              <a:buChar char="-"/>
            </a:pPr>
            <a:r>
              <a:rPr lang="nl-NL" dirty="0" smtClean="0"/>
              <a:t>Je evalueert of je doelen op een goede manier bereikt zijn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355" y="3298409"/>
            <a:ext cx="3805646" cy="35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937"/>
          </a:xfrm>
        </p:spPr>
        <p:txBody>
          <a:bodyPr/>
          <a:lstStyle/>
          <a:p>
            <a:r>
              <a:rPr lang="nl-NL" dirty="0" smtClean="0"/>
              <a:t>Systematisch handelen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33126"/>
            <a:ext cx="8596668" cy="3880773"/>
          </a:xfrm>
        </p:spPr>
        <p:txBody>
          <a:bodyPr/>
          <a:lstStyle/>
          <a:p>
            <a:r>
              <a:rPr lang="nl-NL" dirty="0" smtClean="0"/>
              <a:t>Ordelijk werken volgens bepaalde systematiek</a:t>
            </a:r>
          </a:p>
          <a:p>
            <a:r>
              <a:rPr lang="nl-NL" dirty="0" smtClean="0"/>
              <a:t>Stappen/handelingen horen bij elkaar en hebben een vaste volgorde</a:t>
            </a:r>
          </a:p>
          <a:p>
            <a:r>
              <a:rPr lang="nl-NL" dirty="0" smtClean="0"/>
              <a:t>Doel: Jongeren zelfredzaam maken met reizen met OV (trein/bus)</a:t>
            </a:r>
          </a:p>
          <a:p>
            <a:r>
              <a:rPr lang="nl-NL" dirty="0" smtClean="0"/>
              <a:t>Wat is dan je systematische aanpak? Dus hoe leer je de jongere dat te doen?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975" y="3126105"/>
            <a:ext cx="6528300" cy="26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1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Handelen om doel te bereiken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Doelgericht = je richten op je uiteindelijke doel</a:t>
            </a:r>
          </a:p>
          <a:p>
            <a:r>
              <a:rPr lang="nl-NL" dirty="0" smtClean="0"/>
              <a:t>Doel voor de cliënt bepaal je niet alleen. Met wie bepaal je samen het doel?</a:t>
            </a:r>
          </a:p>
          <a:p>
            <a:r>
              <a:rPr lang="nl-NL" dirty="0" smtClean="0"/>
              <a:t>Ook de werkwijze om je doel te bereiken kies je niet zelf</a:t>
            </a:r>
          </a:p>
          <a:p>
            <a:r>
              <a:rPr lang="nl-NL" dirty="0" smtClean="0"/>
              <a:t>Samenwerken is heel belangrijk in je werk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26" y="2997026"/>
            <a:ext cx="4060371" cy="27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8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Terugkerende 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Die zijn er ook…die gelden voor veel cliënten</a:t>
            </a:r>
          </a:p>
          <a:p>
            <a:r>
              <a:rPr lang="nl-NL" dirty="0" smtClean="0"/>
              <a:t>Deze doelen kun je als standaard doel meenemen in de cliëntgroep</a:t>
            </a:r>
          </a:p>
          <a:p>
            <a:r>
              <a:rPr lang="nl-NL" dirty="0" smtClean="0"/>
              <a:t>Wie kent voorbeelden van terugkerende doelen op zijn/haar cliënt(groep)?</a:t>
            </a:r>
          </a:p>
          <a:p>
            <a:r>
              <a:rPr lang="nl-NL" dirty="0" smtClean="0"/>
              <a:t>Omgaan met geld, voeding (gezond gewicht behouden), meer bewegen etc.</a:t>
            </a:r>
          </a:p>
          <a:p>
            <a:r>
              <a:rPr lang="nl-NL" dirty="0" smtClean="0"/>
              <a:t>Veel voorkomende doelen neem je dus standaard op in de begeleiding van de cliëntgroep.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208" y="0"/>
            <a:ext cx="2954792" cy="25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1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Cyclisch proces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0000"/>
            <a:ext cx="10021147" cy="3880773"/>
          </a:xfrm>
        </p:spPr>
        <p:txBody>
          <a:bodyPr/>
          <a:lstStyle/>
          <a:p>
            <a:r>
              <a:rPr lang="nl-NL" dirty="0" smtClean="0"/>
              <a:t>Je werk is niet af na uitvoering van een begeleidingsactiviteit</a:t>
            </a:r>
          </a:p>
          <a:p>
            <a:r>
              <a:rPr lang="nl-NL" dirty="0" smtClean="0"/>
              <a:t>Er zijn steeds weer nieuwe doelen die je wilt bereiken</a:t>
            </a:r>
          </a:p>
          <a:p>
            <a:r>
              <a:rPr lang="nl-NL" dirty="0" smtClean="0"/>
              <a:t>Begeleidingsproces start dan weer opnieuw</a:t>
            </a:r>
          </a:p>
          <a:p>
            <a:r>
              <a:rPr lang="nl-NL" dirty="0" smtClean="0"/>
              <a:t>Na zelfstandig tanden poetsen is je nieuwe doel bijvoorbeeld (deels) zelfstandig aankleden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3189285"/>
            <a:ext cx="4221889" cy="290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Cyclisch model</a:t>
            </a:r>
            <a:br>
              <a:rPr lang="nl-NL" dirty="0" smtClean="0"/>
            </a:br>
            <a:r>
              <a:rPr lang="nl-NL" dirty="0"/>
              <a:t>F</a:t>
            </a:r>
            <a:r>
              <a:rPr lang="nl-NL" dirty="0" smtClean="0"/>
              <a:t>ase 1, Beginsituatie vaststellen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97411"/>
          </a:xfrm>
        </p:spPr>
        <p:txBody>
          <a:bodyPr/>
          <a:lstStyle/>
          <a:p>
            <a:r>
              <a:rPr lang="nl-NL" dirty="0" smtClean="0"/>
              <a:t>Je verzamelt informatie over cliënt en groep </a:t>
            </a:r>
          </a:p>
          <a:p>
            <a:r>
              <a:rPr lang="nl-NL" dirty="0" smtClean="0"/>
              <a:t>Goede inschatting van de situatie voorkomt dat je in de verdere cyclus dingen over het hoofd ziet of verkeerd inkleurt</a:t>
            </a:r>
          </a:p>
          <a:p>
            <a:pPr>
              <a:buFontTx/>
              <a:buChar char="-"/>
            </a:pPr>
            <a:r>
              <a:rPr lang="nl-NL" dirty="0" smtClean="0"/>
              <a:t>Waarbij is ondersteuning nodig (wat is de ondersteuningsvraag)</a:t>
            </a:r>
          </a:p>
          <a:p>
            <a:pPr>
              <a:buFontTx/>
              <a:buChar char="-"/>
            </a:pPr>
            <a:r>
              <a:rPr lang="nl-NL" dirty="0" smtClean="0"/>
              <a:t>Wat kan cliënt of groep al wel (focus op mogelijkheden)</a:t>
            </a:r>
          </a:p>
          <a:p>
            <a:pPr>
              <a:buFontTx/>
              <a:buChar char="-"/>
            </a:pPr>
            <a:r>
              <a:rPr lang="nl-NL" dirty="0" smtClean="0"/>
              <a:t>Wat kan hij nog niet (zo goed)</a:t>
            </a:r>
          </a:p>
          <a:p>
            <a:pPr>
              <a:buFontTx/>
              <a:buChar char="-"/>
            </a:pPr>
            <a:r>
              <a:rPr lang="nl-NL" dirty="0" smtClean="0"/>
              <a:t>Is er eerdere begeleiding geweest rond de ondersteuningsvraag?</a:t>
            </a:r>
          </a:p>
          <a:p>
            <a:pPr>
              <a:buFontTx/>
              <a:buChar char="-"/>
            </a:pPr>
            <a:r>
              <a:rPr lang="nl-NL" dirty="0" smtClean="0"/>
              <a:t>Hoe is er toen gewerkt?</a:t>
            </a:r>
          </a:p>
          <a:p>
            <a:pPr>
              <a:buFontTx/>
              <a:buChar char="-"/>
            </a:pPr>
            <a:r>
              <a:rPr lang="nl-NL" dirty="0" smtClean="0"/>
              <a:t>Welke ondersteuningsmogelijkheden zijn er denkbaar?</a:t>
            </a:r>
          </a:p>
          <a:p>
            <a:pPr>
              <a:buFontTx/>
              <a:buChar char="-"/>
            </a:pPr>
            <a:r>
              <a:rPr lang="nl-NL" dirty="0" smtClean="0"/>
              <a:t>Welk budget/middelen hebben we?</a:t>
            </a:r>
          </a:p>
          <a:p>
            <a:pPr>
              <a:buFontTx/>
              <a:buChar char="-"/>
            </a:pPr>
            <a:r>
              <a:rPr lang="nl-NL" dirty="0" smtClean="0"/>
              <a:t>Wat kan er binnen de wet- en regelgeving?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31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nl-NL" dirty="0" smtClean="0"/>
              <a:t>Fase 2 Ondersteuningsvraag beschrijven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3880773"/>
          </a:xfrm>
        </p:spPr>
        <p:txBody>
          <a:bodyPr/>
          <a:lstStyle/>
          <a:p>
            <a:r>
              <a:rPr lang="nl-NL" dirty="0" smtClean="0"/>
              <a:t>Beschrijf zo precies mogelijk samen met alle betrokkenen de ondersteuningsvraag</a:t>
            </a:r>
          </a:p>
          <a:p>
            <a:r>
              <a:rPr lang="nl-NL" dirty="0" smtClean="0"/>
              <a:t>Duidelijk en concrete ondersteuningsvraag schrijven vanuit je voorkennis</a:t>
            </a:r>
          </a:p>
          <a:p>
            <a:r>
              <a:rPr lang="nl-NL" dirty="0" smtClean="0"/>
              <a:t>Samen met cliënt een ondersteuningsvraag formuleren.</a:t>
            </a:r>
          </a:p>
          <a:p>
            <a:r>
              <a:rPr lang="nl-NL" dirty="0" smtClean="0"/>
              <a:t>Help me om </a:t>
            </a:r>
            <a:r>
              <a:rPr lang="nl-NL" u="sng" dirty="0" smtClean="0"/>
              <a:t>zonder hulp </a:t>
            </a:r>
            <a:r>
              <a:rPr lang="nl-NL" dirty="0" smtClean="0"/>
              <a:t>met de bus te kunnen reizen </a:t>
            </a:r>
            <a:r>
              <a:rPr lang="nl-NL" u="sng" dirty="0" smtClean="0"/>
              <a:t>van woonvorm naar dagbesteding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9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Fase 3 Doel formuleren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 smtClean="0"/>
              <a:t>Vanuit de ondersteuningsvraag van fase 2 formuleer je nu een doel</a:t>
            </a:r>
          </a:p>
          <a:p>
            <a:r>
              <a:rPr lang="nl-NL" dirty="0" smtClean="0"/>
              <a:t>Wat wil cliënt en betrokkenen bereiken en hoe kun je daarbij ondersteunen</a:t>
            </a:r>
          </a:p>
          <a:p>
            <a:r>
              <a:rPr lang="nl-NL" dirty="0" smtClean="0"/>
              <a:t>Een duidelijk omschreven doel waarover alle betrokkenen het eens zijn</a:t>
            </a:r>
          </a:p>
          <a:p>
            <a:r>
              <a:rPr lang="nl-NL" dirty="0" smtClean="0"/>
              <a:t>Jordi reist binnen drie maanden zelfstandig naar de dagbesteding en weer naar huis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1" y="0"/>
            <a:ext cx="3230880" cy="456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635</Words>
  <Application>Microsoft Office PowerPoint</Application>
  <PresentationFormat>Breedbeeld</PresentationFormat>
  <Paragraphs>79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Begeleidingsplannen</vt:lpstr>
      <vt:lpstr>Methodisch handelen in welzijnssector</vt:lpstr>
      <vt:lpstr>Systematisch handelen</vt:lpstr>
      <vt:lpstr>Handelen om doel te bereiken</vt:lpstr>
      <vt:lpstr>Terugkerende doelen</vt:lpstr>
      <vt:lpstr>Cyclisch proces</vt:lpstr>
      <vt:lpstr>Cyclisch model Fase 1, Beginsituatie vaststellen</vt:lpstr>
      <vt:lpstr>Fase 2 Ondersteuningsvraag beschrijven</vt:lpstr>
      <vt:lpstr>Fase 3 Doel formuleren</vt:lpstr>
      <vt:lpstr>Fase 4 Plannen maken en uitvoeren</vt:lpstr>
      <vt:lpstr>Fase 5 Uitvoering evalueren &amp;  doelen bijstellen</vt:lpstr>
      <vt:lpstr>Angerenstein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 Poelman</dc:creator>
  <cp:lastModifiedBy>Simon Poelman</cp:lastModifiedBy>
  <cp:revision>10</cp:revision>
  <dcterms:created xsi:type="dcterms:W3CDTF">2018-09-11T18:15:11Z</dcterms:created>
  <dcterms:modified xsi:type="dcterms:W3CDTF">2018-09-11T20:18:39Z</dcterms:modified>
</cp:coreProperties>
</file>